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2" r:id="rId1"/>
  </p:sldMasterIdLst>
  <p:notesMasterIdLst>
    <p:notesMasterId r:id="rId17"/>
  </p:notesMasterIdLst>
  <p:handoutMasterIdLst>
    <p:handoutMasterId r:id="rId18"/>
  </p:handoutMasterIdLst>
  <p:sldIdLst>
    <p:sldId id="312" r:id="rId2"/>
    <p:sldId id="257" r:id="rId3"/>
    <p:sldId id="310" r:id="rId4"/>
    <p:sldId id="330" r:id="rId5"/>
    <p:sldId id="325" r:id="rId6"/>
    <p:sldId id="326" r:id="rId7"/>
    <p:sldId id="333" r:id="rId8"/>
    <p:sldId id="336" r:id="rId9"/>
    <p:sldId id="334" r:id="rId10"/>
    <p:sldId id="410" r:id="rId11"/>
    <p:sldId id="337" r:id="rId12"/>
    <p:sldId id="327" r:id="rId13"/>
    <p:sldId id="313" r:id="rId14"/>
    <p:sldId id="320" r:id="rId15"/>
    <p:sldId id="408" r:id="rId16"/>
  </p:sldIdLst>
  <p:sldSz cx="9144000" cy="5143500" type="screen16x9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">
          <p15:clr>
            <a:srgbClr val="A4A3A4"/>
          </p15:clr>
        </p15:guide>
        <p15:guide id="2" orient="horz" pos="2304">
          <p15:clr>
            <a:srgbClr val="A4A3A4"/>
          </p15:clr>
        </p15:guide>
        <p15:guide id="3" orient="horz" pos="1059">
          <p15:clr>
            <a:srgbClr val="A4A3A4"/>
          </p15:clr>
        </p15:guide>
        <p15:guide id="4" pos="2880">
          <p15:clr>
            <a:srgbClr val="A4A3A4"/>
          </p15:clr>
        </p15:guide>
        <p15:guide id="5" pos="1365">
          <p15:clr>
            <a:srgbClr val="A4A3A4"/>
          </p15:clr>
        </p15:guide>
        <p15:guide id="6" pos="5692">
          <p15:clr>
            <a:srgbClr val="A4A3A4"/>
          </p15:clr>
        </p15:guide>
        <p15:guide id="7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ULIETTO Maria Francesca" initials="IM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008"/>
    <a:srgbClr val="000000"/>
    <a:srgbClr val="858587"/>
    <a:srgbClr val="327EDA"/>
    <a:srgbClr val="5AB290"/>
    <a:srgbClr val="F41857"/>
    <a:srgbClr val="0099AB"/>
    <a:srgbClr val="171796"/>
    <a:srgbClr val="F07415"/>
    <a:srgbClr val="878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2" autoAdjust="0"/>
    <p:restoredTop sz="96101" autoAdjust="0"/>
  </p:normalViewPr>
  <p:slideViewPr>
    <p:cSldViewPr snapToGrid="0" snapToObjects="1" showGuides="1">
      <p:cViewPr varScale="1">
        <p:scale>
          <a:sx n="165" d="100"/>
          <a:sy n="165" d="100"/>
        </p:scale>
        <p:origin x="444" y="138"/>
      </p:cViewPr>
      <p:guideLst>
        <p:guide orient="horz" pos="407"/>
        <p:guide orient="horz" pos="2304"/>
        <p:guide orient="horz" pos="1059"/>
        <p:guide pos="2880"/>
        <p:guide pos="1365"/>
        <p:guide pos="5692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30A75D-8C1C-4C64-A7CC-F3B510B4C68E}" type="datetimeFigureOut">
              <a:rPr lang="en-GB"/>
              <a:pPr/>
              <a:t>21/01/2019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1F6ACC-0154-4DA8-BE98-FFB0A7AC7F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7FB068-446B-4E63-B058-535675ECE112}" type="datetimeFigureOut">
              <a:rPr lang="en-GB"/>
              <a:pPr/>
              <a:t>21/01/2019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57BD33-0BA8-4913-9DED-B8D0448198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5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2 for Efsa channel on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7BD33-0BA8-4913-9DED-B8D0448198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3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49689-9531-4194-BEE9-2FB8C57DCEE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1.Slide for the introduction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7BD33-0BA8-4913-9DED-B8D04481981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8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7BD33-0BA8-4913-9DED-B8D0448198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3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7BD33-0BA8-4913-9DED-B8D04481981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38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Image taken from Iconfinder! Is it okay?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7BD33-0BA8-4913-9DED-B8D04481981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74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649689-9531-4194-BEE9-2FB8C57DCEE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5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11039" y="4626870"/>
            <a:ext cx="4719539" cy="35392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9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 dirty="0"/>
              <a:t>Date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711039" y="1317202"/>
            <a:ext cx="5165309" cy="1748790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858587"/>
                </a:solidFill>
              </a:defRPr>
            </a:lvl1pPr>
          </a:lstStyle>
          <a:p>
            <a:r>
              <a:rPr lang="en-US" dirty="0"/>
              <a:t>Title of the presentation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10947" y="3599500"/>
            <a:ext cx="5166353" cy="305036"/>
          </a:xfrm>
        </p:spPr>
        <p:txBody>
          <a:bodyPr>
            <a:noAutofit/>
          </a:bodyPr>
          <a:lstStyle>
            <a:lvl1pPr algn="l">
              <a:defRPr lang="en-GB" sz="2000" b="1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710947" y="3910091"/>
            <a:ext cx="5166353" cy="305036"/>
          </a:xfrm>
        </p:spPr>
        <p:txBody>
          <a:bodyPr>
            <a:noAutofit/>
          </a:bodyPr>
          <a:lstStyle>
            <a:lvl1pPr algn="l">
              <a:defRPr lang="en-GB" sz="2000" kern="1200" dirty="0" smtClean="0">
                <a:ln>
                  <a:noFill/>
                </a:ln>
                <a:solidFill>
                  <a:srgbClr val="0099AB"/>
                </a:solidFill>
                <a:latin typeface="Verdana"/>
                <a:ea typeface="+mn-ea"/>
                <a:cs typeface="Verdana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28" y="4460097"/>
            <a:ext cx="1104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16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90900" y="3494000"/>
            <a:ext cx="2296140" cy="564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73576" y="0"/>
            <a:ext cx="46704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5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42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49254" y="301844"/>
            <a:ext cx="7505700" cy="41910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Stay connected</a:t>
            </a:r>
            <a:endParaRPr lang="en-GB" dirty="0"/>
          </a:p>
        </p:txBody>
      </p:sp>
      <p:sp>
        <p:nvSpPr>
          <p:cNvPr id="10" name="Rettangolo 3"/>
          <p:cNvSpPr/>
          <p:nvPr userDrawn="1"/>
        </p:nvSpPr>
        <p:spPr>
          <a:xfrm>
            <a:off x="2327276" y="2867025"/>
            <a:ext cx="581501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engage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careers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Rettangolo 5"/>
          <p:cNvSpPr/>
          <p:nvPr userDrawn="1"/>
        </p:nvSpPr>
        <p:spPr>
          <a:xfrm>
            <a:off x="2327275" y="1831181"/>
            <a:ext cx="39703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rss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4" name="Rettangolo 6"/>
          <p:cNvSpPr>
            <a:spLocks noChangeArrowheads="1"/>
          </p:cNvSpPr>
          <p:nvPr userDrawn="1"/>
        </p:nvSpPr>
        <p:spPr bwMode="auto">
          <a:xfrm>
            <a:off x="2327276" y="1360885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b="1" dirty="0" err="1">
                <a:solidFill>
                  <a:srgbClr val="0099AB"/>
                </a:solidFill>
                <a:latin typeface="Verdana" pitchFamily="34" charset="0"/>
              </a:rPr>
              <a:t>Subscribe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</a:rPr>
              <a:t> to</a:t>
            </a:r>
          </a:p>
        </p:txBody>
      </p:sp>
      <p:sp>
        <p:nvSpPr>
          <p:cNvPr id="15" name="Rettangolo 7"/>
          <p:cNvSpPr>
            <a:spLocks noChangeArrowheads="1"/>
          </p:cNvSpPr>
          <p:nvPr userDrawn="1"/>
        </p:nvSpPr>
        <p:spPr bwMode="auto">
          <a:xfrm>
            <a:off x="2327276" y="2606279"/>
            <a:ext cx="2836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b="1" dirty="0" err="1">
                <a:solidFill>
                  <a:srgbClr val="0099AB"/>
                </a:solidFill>
                <a:latin typeface="Verdana" pitchFamily="34" charset="0"/>
              </a:rPr>
              <a:t>Engage</a:t>
            </a:r>
            <a:r>
              <a:rPr lang="it-IT" b="1" dirty="0">
                <a:solidFill>
                  <a:srgbClr val="0099AB"/>
                </a:solidFill>
                <a:latin typeface="Verdana" pitchFamily="34" charset="0"/>
              </a:rPr>
              <a:t> with </a:t>
            </a:r>
            <a:r>
              <a:rPr lang="it-IT" b="1" dirty="0" err="1">
                <a:solidFill>
                  <a:srgbClr val="0099AB"/>
                </a:solidFill>
                <a:latin typeface="Verdana" pitchFamily="34" charset="0"/>
              </a:rPr>
              <a:t>careers</a:t>
            </a:r>
            <a:endParaRPr lang="it-IT" b="1" dirty="0">
              <a:solidFill>
                <a:srgbClr val="0099AB"/>
              </a:solidFill>
              <a:latin typeface="Verdana" pitchFamily="34" charset="0"/>
            </a:endParaRPr>
          </a:p>
        </p:txBody>
      </p:sp>
      <p:sp>
        <p:nvSpPr>
          <p:cNvPr id="16" name="Rettangolo 8"/>
          <p:cNvSpPr>
            <a:spLocks noChangeArrowheads="1"/>
          </p:cNvSpPr>
          <p:nvPr userDrawn="1"/>
        </p:nvSpPr>
        <p:spPr bwMode="auto">
          <a:xfrm>
            <a:off x="2327275" y="3587354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b="1">
                <a:solidFill>
                  <a:srgbClr val="0099AB"/>
                </a:solidFill>
                <a:latin typeface="Verdana" pitchFamily="34" charset="0"/>
              </a:rPr>
              <a:t>Follow us on Twitter</a:t>
            </a:r>
          </a:p>
        </p:txBody>
      </p:sp>
      <p:sp>
        <p:nvSpPr>
          <p:cNvPr id="22" name="Rettangolo 9"/>
          <p:cNvSpPr/>
          <p:nvPr userDrawn="1"/>
        </p:nvSpPr>
        <p:spPr>
          <a:xfrm>
            <a:off x="2327276" y="3864769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efsa_eu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6" name="Rettangolo 14"/>
          <p:cNvSpPr/>
          <p:nvPr userDrawn="1"/>
        </p:nvSpPr>
        <p:spPr>
          <a:xfrm>
            <a:off x="2327275" y="412789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plants_efsa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Rettangolo 15"/>
          <p:cNvSpPr/>
          <p:nvPr userDrawn="1"/>
        </p:nvSpPr>
        <p:spPr>
          <a:xfrm>
            <a:off x="2327276" y="438745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methods_efsa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8" name="Ovale 16"/>
          <p:cNvSpPr/>
          <p:nvPr userDrawn="1"/>
        </p:nvSpPr>
        <p:spPr>
          <a:xfrm>
            <a:off x="1612901" y="2455069"/>
            <a:ext cx="569913" cy="42862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171796"/>
              </a:solidFill>
              <a:cs typeface="Arial" pitchFamily="34" charset="0"/>
            </a:endParaRPr>
          </a:p>
        </p:txBody>
      </p:sp>
      <p:sp>
        <p:nvSpPr>
          <p:cNvPr id="29" name="Rettangolo 18"/>
          <p:cNvSpPr/>
          <p:nvPr userDrawn="1"/>
        </p:nvSpPr>
        <p:spPr>
          <a:xfrm>
            <a:off x="2327276" y="1595438"/>
            <a:ext cx="52863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www.efsa.europa.eu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/en/news/</a:t>
            </a:r>
            <a:r>
              <a:rPr lang="it-IT" dirty="0" err="1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newsletters</a:t>
            </a:r>
            <a:endParaRPr lang="it-IT" dirty="0">
              <a:solidFill>
                <a:schemeClr val="bg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0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1226980"/>
            <a:ext cx="457630" cy="7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magin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84" y="2606278"/>
            <a:ext cx="886930" cy="86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magin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01" y="3567301"/>
            <a:ext cx="1255214" cy="11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 userDrawn="1"/>
        </p:nvSpPr>
        <p:spPr>
          <a:xfrm>
            <a:off x="1688714" y="2663118"/>
            <a:ext cx="430811" cy="4308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6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" descr="banner-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7"/>
          <a:stretch/>
        </p:blipFill>
        <p:spPr bwMode="auto">
          <a:xfrm>
            <a:off x="-1" y="3346"/>
            <a:ext cx="779350" cy="40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9674" y="1079899"/>
            <a:ext cx="8220414" cy="473869"/>
          </a:xfrm>
          <a:prstGeom prst="rect">
            <a:avLst/>
          </a:prstGeom>
          <a:solidFill>
            <a:schemeClr val="bg1"/>
          </a:solidFill>
        </p:spPr>
        <p:txBody>
          <a:bodyPr anchor="t">
            <a:noAutofit/>
          </a:bodyPr>
          <a:lstStyle>
            <a:lvl1pPr marL="0" marR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kern="1200" dirty="0">
                <a:solidFill>
                  <a:schemeClr val="tx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1pPr>
            <a:lvl2pPr marL="557213" indent="-214313">
              <a:buClr>
                <a:srgbClr val="F07415"/>
              </a:buClr>
              <a:buSzPct val="80000"/>
              <a:buFont typeface="Wingdings" pitchFamily="2" charset="2"/>
              <a:buChar char=""/>
              <a:defRPr sz="165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57250" indent="-171450">
              <a:buClr>
                <a:srgbClr val="F07415"/>
              </a:buClr>
              <a:buSzPct val="80000"/>
              <a:buFont typeface="Wingdings" pitchFamily="2" charset="2"/>
              <a:buChar char=""/>
              <a:defRPr sz="15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200150" indent="-171450">
              <a:buClr>
                <a:srgbClr val="F07415"/>
              </a:buClr>
              <a:buSzPct val="80000"/>
              <a:buFont typeface="Wingdings" pitchFamily="2" charset="2"/>
              <a:buChar char=""/>
              <a:defRPr sz="15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543050" indent="-171450">
              <a:buClr>
                <a:srgbClr val="F07415"/>
              </a:buClr>
              <a:buSzPct val="80000"/>
              <a:buFont typeface="Wingdings" pitchFamily="2" charset="2"/>
              <a:buChar char=""/>
              <a:defRPr sz="150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lvl="0" indent="0" algn="l" defTabSz="342900" rtl="0" eaLnBrk="0" fontAlgn="base" hangingPunct="0">
              <a:spcBef>
                <a:spcPts val="450"/>
              </a:spcBef>
              <a:spcAft>
                <a:spcPct val="0"/>
              </a:spcAft>
              <a:buFont typeface="Arial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Rechthoek 1"/>
          <p:cNvSpPr/>
          <p:nvPr userDrawn="1"/>
        </p:nvSpPr>
        <p:spPr>
          <a:xfrm>
            <a:off x="0" y="438150"/>
            <a:ext cx="9144000" cy="419100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89674" y="438150"/>
            <a:ext cx="7193280" cy="419100"/>
          </a:xfrm>
          <a:prstGeom prst="rect">
            <a:avLst/>
          </a:prstGeom>
        </p:spPr>
        <p:txBody>
          <a:bodyPr anchor="ctr"/>
          <a:lstStyle>
            <a:lvl1pPr marL="0" indent="0">
              <a:buClr>
                <a:srgbClr val="F07415"/>
              </a:buClr>
              <a:buSzPct val="80000"/>
              <a:buFont typeface="Wingdings" pitchFamily="2" charset="2"/>
              <a:buNone/>
              <a:defRPr kumimoji="0" lang="en-GB" sz="1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MS PGothic" pitchFamily="34" charset="-128"/>
                <a:cs typeface="Verdana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165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15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9674" y="1697776"/>
            <a:ext cx="8220414" cy="3022376"/>
          </a:xfrm>
          <a:prstGeom prst="rect">
            <a:avLst/>
          </a:prstGeom>
        </p:spPr>
        <p:txBody>
          <a:bodyPr/>
          <a:lstStyle>
            <a:lvl1pPr>
              <a:buClr>
                <a:srgbClr val="F07415"/>
              </a:buClr>
              <a:buSzPct val="80000"/>
              <a:buFont typeface="Wingdings" pitchFamily="2" charset="2"/>
              <a:buChar char="n"/>
              <a:defRPr sz="1800">
                <a:latin typeface="Verdana" pitchFamily="34" charset="0"/>
              </a:defRPr>
            </a:lvl1pPr>
            <a:lvl2pPr>
              <a:buClr>
                <a:srgbClr val="F07415"/>
              </a:buClr>
              <a:buSzPct val="80000"/>
              <a:buFont typeface="Wingdings" pitchFamily="2" charset="2"/>
              <a:buChar char="n"/>
              <a:defRPr sz="1650">
                <a:solidFill>
                  <a:schemeClr val="accent6"/>
                </a:solidFill>
                <a:latin typeface="Verdana" pitchFamily="34" charset="0"/>
              </a:defRPr>
            </a:lvl2pPr>
            <a:lvl3pPr>
              <a:buClr>
                <a:srgbClr val="F07415"/>
              </a:buClr>
              <a:buSzPct val="80000"/>
              <a:buFont typeface="Wingdings" pitchFamily="2" charset="2"/>
              <a:buChar char="n"/>
              <a:defRPr sz="1500">
                <a:solidFill>
                  <a:schemeClr val="accent6"/>
                </a:solidFill>
                <a:latin typeface="Verdana" pitchFamily="34" charset="0"/>
              </a:defRPr>
            </a:lvl3pPr>
            <a:lvl4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4pPr>
            <a:lvl5pPr>
              <a:buClr>
                <a:srgbClr val="F07415"/>
              </a:buClr>
              <a:buSzPct val="80000"/>
              <a:buFont typeface="Wingdings" pitchFamily="2" charset="2"/>
              <a:buChar char="n"/>
              <a:defRPr>
                <a:solidFill>
                  <a:schemeClr val="accent6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6"/>
          </p:nvPr>
        </p:nvSpPr>
        <p:spPr>
          <a:xfrm>
            <a:off x="3236913" y="71041"/>
            <a:ext cx="5588000" cy="2857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Footer Placeholder 21"/>
          <p:cNvSpPr txBox="1">
            <a:spLocks/>
          </p:cNvSpPr>
          <p:nvPr userDrawn="1"/>
        </p:nvSpPr>
        <p:spPr>
          <a:xfrm>
            <a:off x="8567738" y="4881808"/>
            <a:ext cx="519112" cy="196208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z="675" smtClean="0"/>
              <a:pPr>
                <a:defRPr/>
              </a:pPr>
              <a:t>‹#›</a:t>
            </a:fld>
            <a:endParaRPr lang="en-GB" sz="675" dirty="0"/>
          </a:p>
        </p:txBody>
      </p:sp>
    </p:spTree>
    <p:extLst>
      <p:ext uri="{BB962C8B-B14F-4D97-AF65-F5344CB8AC3E}">
        <p14:creationId xmlns:p14="http://schemas.microsoft.com/office/powerpoint/2010/main" val="325172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9563" y="1312069"/>
            <a:ext cx="8324850" cy="3548063"/>
          </a:xfrm>
        </p:spPr>
        <p:txBody>
          <a:bodyPr>
            <a:normAutofit/>
          </a:bodyPr>
          <a:lstStyle>
            <a:lvl1pPr marL="457200" indent="-27463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98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9081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540689" y="1311111"/>
            <a:ext cx="8027050" cy="343971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to add text</a:t>
            </a:r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34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5157789" y="1323975"/>
            <a:ext cx="3246437" cy="347305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" dirty="0" err="1"/>
              <a:t>Click</a:t>
            </a:r>
            <a:r>
              <a:rPr lang="es-ES" dirty="0"/>
              <a:t> on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import</a:t>
            </a:r>
            <a:r>
              <a:rPr lang="es-ES" dirty="0"/>
              <a:t> a </a:t>
            </a:r>
            <a:r>
              <a:rPr lang="es-ES" dirty="0" err="1"/>
              <a:t>picture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49250" y="1323975"/>
            <a:ext cx="4540250" cy="3524250"/>
          </a:xfrm>
        </p:spPr>
        <p:txBody>
          <a:bodyPr>
            <a:normAutofit/>
          </a:bodyPr>
          <a:lstStyle>
            <a:lvl1pPr marL="357188" indent="-357188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400"/>
            </a:lvl4pPr>
            <a:lvl5pPr marL="2057400" indent="-228600">
              <a:buFont typeface="Wingdings" panose="05000000000000000000" pitchFamily="2" charset="2"/>
              <a:buChar char="§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7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0" hasCustomPrompt="1"/>
          </p:nvPr>
        </p:nvSpPr>
        <p:spPr>
          <a:xfrm>
            <a:off x="834887" y="1321948"/>
            <a:ext cx="7358636" cy="3162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s-ES" dirty="0" err="1"/>
              <a:t>Click</a:t>
            </a:r>
            <a:r>
              <a:rPr lang="es-ES" dirty="0"/>
              <a:t> on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smart</a:t>
            </a:r>
            <a:r>
              <a:rPr lang="es-ES" dirty="0"/>
              <a:t> </a:t>
            </a:r>
            <a:r>
              <a:rPr lang="es-ES" dirty="0" err="1"/>
              <a:t>graphic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1460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739472" y="1321709"/>
            <a:ext cx="7828267" cy="34617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30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66700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224501" y="1246121"/>
            <a:ext cx="6990543" cy="30383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1"/>
          <p:cNvSpPr txBox="1">
            <a:spLocks/>
          </p:cNvSpPr>
          <p:nvPr userDrawn="1"/>
        </p:nvSpPr>
        <p:spPr>
          <a:xfrm>
            <a:off x="8567738" y="4847184"/>
            <a:ext cx="519112" cy="230832"/>
          </a:xfrm>
          <a:prstGeom prst="rect">
            <a:avLst/>
          </a:prstGeom>
        </p:spPr>
        <p:txBody>
          <a:bodyPr anchor="b">
            <a:spAutoFit/>
          </a:bodyPr>
          <a:lstStyle>
            <a:lvl1pPr algn="r">
              <a:defRPr sz="900">
                <a:solidFill>
                  <a:srgbClr val="DE7008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59A09F-64F2-4536-8C55-FF3295760AA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hthoek 1"/>
          <p:cNvSpPr/>
          <p:nvPr userDrawn="1"/>
        </p:nvSpPr>
        <p:spPr>
          <a:xfrm>
            <a:off x="0" y="356663"/>
            <a:ext cx="9144000" cy="314325"/>
          </a:xfrm>
          <a:prstGeom prst="rect">
            <a:avLst/>
          </a:prstGeom>
          <a:solidFill>
            <a:srgbClr val="F074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9080" y="356663"/>
            <a:ext cx="8229600" cy="314325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323646" y="1308735"/>
            <a:ext cx="5372790" cy="33951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7559" y="1308497"/>
            <a:ext cx="2380571" cy="3395663"/>
          </a:xfrm>
        </p:spPr>
        <p:txBody>
          <a:bodyPr>
            <a:normAutofit/>
          </a:bodyPr>
          <a:lstStyle>
            <a:lvl1pPr marL="269875" indent="-269875">
              <a:buClr>
                <a:schemeClr val="tx2"/>
              </a:buClr>
              <a:buSzPct val="130000"/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9" y="27339"/>
            <a:ext cx="685160" cy="3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62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414800" y="2739620"/>
            <a:ext cx="5785200" cy="564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457200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0099AB"/>
                </a:solidFill>
                <a:latin typeface="Verdana" pitchFamily="34" charset="0"/>
                <a:ea typeface="MS Pゴシック"/>
                <a:cs typeface="MS Pゴシック"/>
              </a:defRPr>
            </a:lvl1pPr>
          </a:lstStyle>
          <a:p>
            <a:pPr lvl="0"/>
            <a:r>
              <a:rPr lang="en-US" dirty="0"/>
              <a:t>Divider</a:t>
            </a:r>
          </a:p>
        </p:txBody>
      </p:sp>
    </p:spTree>
    <p:extLst>
      <p:ext uri="{BB962C8B-B14F-4D97-AF65-F5344CB8AC3E}">
        <p14:creationId xmlns:p14="http://schemas.microsoft.com/office/powerpoint/2010/main" val="139956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4330"/>
            <a:ext cx="8229600" cy="360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E700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FDA8E81-60C4-4529-80E8-1F12D46F69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0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49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1" r:id="rId9"/>
    <p:sldLayoutId id="2147484150" r:id="rId10"/>
    <p:sldLayoutId id="2147484151" r:id="rId11"/>
    <p:sldLayoutId id="2147484142" r:id="rId12"/>
    <p:sldLayoutId id="2147484143" r:id="rId13"/>
    <p:sldLayoutId id="214748415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50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8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4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07415"/>
        </a:buClr>
        <a:buSzPct val="80000"/>
        <a:buFont typeface="Wingdings" pitchFamily="2" charset="2"/>
        <a:buChar char=""/>
        <a:defRPr sz="2000" kern="1200">
          <a:solidFill>
            <a:schemeClr val="accent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zoonoses_support@efsa.europa.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hyperlink" Target="https://ec.europa.eu/eusurvey/runner/80d6f5b4-339a-587f-b334-38f1b44f0686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0B5E-96C7-4EAF-BE08-65B5657B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EFSA CHANNEL on Youtube</a:t>
            </a:r>
            <a:endParaRPr lang="en-GB" dirty="0"/>
          </a:p>
        </p:txBody>
      </p:sp>
      <p:pic>
        <p:nvPicPr>
          <p:cNvPr id="4" name="SmartArt Placeholder 3">
            <a:extLst>
              <a:ext uri="{FF2B5EF4-FFF2-40B4-BE49-F238E27FC236}">
                <a16:creationId xmlns:a16="http://schemas.microsoft.com/office/drawing/2014/main" id="{2FD381C6-98AA-4C8C-BA46-7FC9FB555FB9}"/>
              </a:ext>
            </a:extLst>
          </p:cNvPr>
          <p:cNvPicPr>
            <a:picLocks noGrp="1" noChangeAspect="1"/>
          </p:cNvPicPr>
          <p:nvPr>
            <p:ph type="dgm" sz="quarter" idx="10"/>
          </p:nvPr>
        </p:nvPicPr>
        <p:blipFill rotWithShape="1">
          <a:blip r:embed="rId3"/>
          <a:srcRect b="67865"/>
          <a:stretch/>
        </p:blipFill>
        <p:spPr>
          <a:xfrm>
            <a:off x="396189" y="4512672"/>
            <a:ext cx="7964039" cy="471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8E2608-C739-4894-B89E-AFE9B081A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9" y="692060"/>
            <a:ext cx="7964039" cy="38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6CC9-5703-4828-BECF-1B84A324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Submit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7E7D7-D143-4BC3-AA6D-2C19184D9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57"/>
          <a:stretch/>
        </p:blipFill>
        <p:spPr>
          <a:xfrm>
            <a:off x="309563" y="1432594"/>
            <a:ext cx="8229600" cy="131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74C63-12E7-4C65-98FE-1B3BFAF5F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37" b="40061"/>
          <a:stretch/>
        </p:blipFill>
        <p:spPr>
          <a:xfrm>
            <a:off x="309563" y="2748048"/>
            <a:ext cx="8229600" cy="950743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48F15058-C3DE-4138-AB7C-365FF2C287FB}"/>
              </a:ext>
            </a:extLst>
          </p:cNvPr>
          <p:cNvSpPr/>
          <p:nvPr/>
        </p:nvSpPr>
        <p:spPr>
          <a:xfrm rot="2207406">
            <a:off x="2388397" y="2340991"/>
            <a:ext cx="395417" cy="621664"/>
          </a:xfrm>
          <a:prstGeom prst="downArrow">
            <a:avLst/>
          </a:prstGeom>
          <a:solidFill>
            <a:srgbClr val="DE7008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Microstrategy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1709" b="4132"/>
          <a:stretch/>
        </p:blipFill>
        <p:spPr bwMode="auto">
          <a:xfrm>
            <a:off x="695325" y="790574"/>
            <a:ext cx="7334249" cy="4352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73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4242-14FE-4708-A2CC-01DA7EEF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Accepted DWH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27B69-39D0-4A10-A683-08D077765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83"/>
          <a:stretch/>
        </p:blipFill>
        <p:spPr>
          <a:xfrm>
            <a:off x="285445" y="885826"/>
            <a:ext cx="8573110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82611-5353-4B4A-8013-3E2E5C63B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87"/>
          <a:stretch/>
        </p:blipFill>
        <p:spPr>
          <a:xfrm>
            <a:off x="285445" y="2333626"/>
            <a:ext cx="857311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37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CE80-E403-4458-8663-07B4BF4F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A4BD4-7E01-4184-9EBE-EA7801001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7594" y="2372273"/>
            <a:ext cx="8324850" cy="3548063"/>
          </a:xfrm>
        </p:spPr>
        <p:txBody>
          <a:bodyPr/>
          <a:lstStyle/>
          <a:p>
            <a:pPr marL="182562" indent="0">
              <a:buNone/>
            </a:pPr>
            <a:endParaRPr lang="en-GB" b="1" dirty="0"/>
          </a:p>
          <a:p>
            <a:pPr marL="182562" indent="0">
              <a:buNone/>
            </a:pPr>
            <a:r>
              <a:rPr lang="en-GB" b="1" dirty="0"/>
              <a:t>zoonoses_support@efsa.europa.eu</a:t>
            </a:r>
          </a:p>
          <a:p>
            <a:pPr marL="182562" indent="0">
              <a:buNone/>
            </a:pP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358C5-6139-4ED1-9E94-22534B8DE0EF}"/>
              </a:ext>
            </a:extLst>
          </p:cNvPr>
          <p:cNvSpPr txBox="1"/>
          <p:nvPr/>
        </p:nvSpPr>
        <p:spPr>
          <a:xfrm>
            <a:off x="1514475" y="1752600"/>
            <a:ext cx="2337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 Send an email to</a:t>
            </a:r>
          </a:p>
        </p:txBody>
      </p:sp>
      <p:pic>
        <p:nvPicPr>
          <p:cNvPr id="8" name="Graphic 7" descr="Internet">
            <a:extLst>
              <a:ext uri="{FF2B5EF4-FFF2-40B4-BE49-F238E27FC236}">
                <a16:creationId xmlns:a16="http://schemas.microsoft.com/office/drawing/2014/main" id="{1806F9FB-7010-4CAF-B678-526AC571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8708" y="1664732"/>
            <a:ext cx="914400" cy="914400"/>
          </a:xfrm>
          <a:prstGeom prst="rect">
            <a:avLst/>
          </a:prstGeom>
        </p:spPr>
      </p:pic>
      <p:pic>
        <p:nvPicPr>
          <p:cNvPr id="10" name="Graphic 9" descr="Call center">
            <a:extLst>
              <a:ext uri="{FF2B5EF4-FFF2-40B4-BE49-F238E27FC236}">
                <a16:creationId xmlns:a16="http://schemas.microsoft.com/office/drawing/2014/main" id="{A592A00E-2DFF-4188-86BD-FE77BC742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2126" y="3689104"/>
            <a:ext cx="914400" cy="914400"/>
          </a:xfrm>
          <a:prstGeom prst="rect">
            <a:avLst/>
          </a:prstGeom>
        </p:spPr>
      </p:pic>
      <p:pic>
        <p:nvPicPr>
          <p:cNvPr id="12" name="Graphic 11" descr="Envelope">
            <a:extLst>
              <a:ext uri="{FF2B5EF4-FFF2-40B4-BE49-F238E27FC236}">
                <a16:creationId xmlns:a16="http://schemas.microsoft.com/office/drawing/2014/main" id="{75DB3FC2-AD0A-4894-AFE6-BDB617412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85274">
            <a:off x="860394" y="893869"/>
            <a:ext cx="914400" cy="914400"/>
          </a:xfrm>
          <a:prstGeom prst="rect">
            <a:avLst/>
          </a:prstGeom>
        </p:spPr>
      </p:pic>
      <p:pic>
        <p:nvPicPr>
          <p:cNvPr id="14" name="Graphic 13" descr="Send">
            <a:extLst>
              <a:ext uri="{FF2B5EF4-FFF2-40B4-BE49-F238E27FC236}">
                <a16:creationId xmlns:a16="http://schemas.microsoft.com/office/drawing/2014/main" id="{C2A5250A-3C4A-4E5E-8A1A-A2A9BA740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3713" y="3816754"/>
            <a:ext cx="914400" cy="914400"/>
          </a:xfrm>
          <a:prstGeom prst="rect">
            <a:avLst/>
          </a:prstGeom>
        </p:spPr>
      </p:pic>
      <p:pic>
        <p:nvPicPr>
          <p:cNvPr id="16" name="Graphic 15" descr="Pencil">
            <a:extLst>
              <a:ext uri="{FF2B5EF4-FFF2-40B4-BE49-F238E27FC236}">
                <a16:creationId xmlns:a16="http://schemas.microsoft.com/office/drawing/2014/main" id="{EE10C4BD-CD99-4C73-9C94-6626E7A458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0540" y="3816754"/>
            <a:ext cx="914400" cy="914400"/>
          </a:xfrm>
          <a:prstGeom prst="rect">
            <a:avLst/>
          </a:prstGeom>
        </p:spPr>
      </p:pic>
      <p:pic>
        <p:nvPicPr>
          <p:cNvPr id="20" name="Graphic 19" descr="Pin">
            <a:extLst>
              <a:ext uri="{FF2B5EF4-FFF2-40B4-BE49-F238E27FC236}">
                <a16:creationId xmlns:a16="http://schemas.microsoft.com/office/drawing/2014/main" id="{F111B5F1-1958-4802-A0A9-0900BB4CBF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39053" y="9432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6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370281-53DE-4545-8DF1-FACAFE032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214" y="1911251"/>
            <a:ext cx="4653689" cy="25655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65F672-C1AC-4C42-B455-13C4D40428E2}"/>
              </a:ext>
            </a:extLst>
          </p:cNvPr>
          <p:cNvSpPr/>
          <p:nvPr/>
        </p:nvSpPr>
        <p:spPr>
          <a:xfrm>
            <a:off x="0" y="987921"/>
            <a:ext cx="87534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 &amp; Answers </a:t>
            </a:r>
          </a:p>
        </p:txBody>
      </p:sp>
    </p:spTree>
    <p:extLst>
      <p:ext uri="{BB962C8B-B14F-4D97-AF65-F5344CB8AC3E}">
        <p14:creationId xmlns:p14="http://schemas.microsoft.com/office/powerpoint/2010/main" val="1545814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06513" y="771636"/>
            <a:ext cx="7837487" cy="838200"/>
          </a:xfrm>
        </p:spPr>
        <p:txBody>
          <a:bodyPr>
            <a:normAutofit lnSpcReduction="10000"/>
          </a:bodyPr>
          <a:lstStyle/>
          <a:p>
            <a:pPr defTabSz="6095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99AB"/>
                </a:solidFill>
              </a:rPr>
              <a:t>Thank you for</a:t>
            </a:r>
          </a:p>
          <a:p>
            <a:pPr defTabSz="609585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99AB"/>
                </a:solidFill>
              </a:rPr>
              <a:t>attending our webinar!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90919" y="1697149"/>
            <a:ext cx="6602413" cy="1787525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In case we did not manage to answer all your questions, please feel free to re-submit them via e-mail at</a:t>
            </a:r>
            <a:r>
              <a:rPr lang="it-IT" sz="1800" dirty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:</a:t>
            </a:r>
            <a:r>
              <a:rPr lang="it-IT" sz="1800" dirty="0">
                <a:hlinkClick r:id="rId3"/>
              </a:rPr>
              <a:t>zoonoses_support@efsa.europa.eu</a:t>
            </a:r>
            <a:endParaRPr lang="it-IT" sz="1800" dirty="0"/>
          </a:p>
          <a:p>
            <a:pPr marL="0" lvl="1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7" y="772326"/>
            <a:ext cx="2168729" cy="1639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992" y="3472890"/>
            <a:ext cx="6740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Verdana"/>
                <a:cs typeface="Verdana"/>
              </a:rPr>
              <a:t>Please take </a:t>
            </a:r>
            <a:r>
              <a:rPr lang="en-GB" sz="2000" dirty="0">
                <a:solidFill>
                  <a:srgbClr val="0099AB"/>
                </a:solidFill>
                <a:latin typeface="Verdana"/>
                <a:cs typeface="Verdana"/>
              </a:rPr>
              <a:t>5 more minutes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Verdana"/>
                <a:cs typeface="Verdana"/>
              </a:rPr>
              <a:t>to 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Verdana"/>
                <a:cs typeface="Verdana"/>
                <a:hlinkClick r:id="rId5"/>
              </a:rPr>
              <a:t>fill out the evaluation form</a:t>
            </a:r>
            <a:r>
              <a:rPr lang="en-GB" sz="2000" dirty="0">
                <a:solidFill>
                  <a:prstClr val="white">
                    <a:lumMod val="50000"/>
                  </a:prstClr>
                </a:solidFill>
                <a:latin typeface="Verdana"/>
                <a:cs typeface="Verdana"/>
              </a:rPr>
              <a:t> that you will receive shortly in your inbox. Your feedback will help us improve our service.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05" y="4098424"/>
            <a:ext cx="1429771" cy="7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36431" y="438150"/>
            <a:ext cx="6264135" cy="419100"/>
          </a:xfrm>
        </p:spPr>
        <p:txBody>
          <a:bodyPr>
            <a:normAutofit fontScale="62500" lnSpcReduction="20000"/>
          </a:bodyPr>
          <a:lstStyle/>
          <a:p>
            <a:r>
              <a:rPr lang="en-GB" sz="2100" cap="none" dirty="0"/>
              <a:t>TSE DATA Reporting Tool Webinar</a:t>
            </a:r>
            <a:r>
              <a:rPr lang="en-GB" dirty="0"/>
              <a:t> - </a:t>
            </a:r>
            <a:r>
              <a:rPr lang="en-GB" sz="2250" dirty="0"/>
              <a:t>guide to attendees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385646" y="1060562"/>
            <a:ext cx="5879088" cy="3022376"/>
          </a:xfrm>
        </p:spPr>
        <p:txBody>
          <a:bodyPr/>
          <a:lstStyle/>
          <a:p>
            <a:pPr algn="just"/>
            <a:r>
              <a:rPr lang="en-GB" sz="1650" dirty="0"/>
              <a:t> This</a:t>
            </a:r>
            <a:r>
              <a:rPr lang="it-IT" sz="1650" dirty="0"/>
              <a:t> </a:t>
            </a:r>
            <a:r>
              <a:rPr lang="en-GB" sz="1650" dirty="0"/>
              <a:t>webinar</a:t>
            </a:r>
            <a:r>
              <a:rPr lang="it-IT" sz="1650" dirty="0"/>
              <a:t> </a:t>
            </a:r>
            <a:r>
              <a:rPr lang="en-GB" sz="1650" b="1" dirty="0">
                <a:solidFill>
                  <a:srgbClr val="0099AB"/>
                </a:solidFill>
              </a:rPr>
              <a:t>is</a:t>
            </a:r>
            <a:r>
              <a:rPr lang="it-IT" sz="1650" dirty="0">
                <a:solidFill>
                  <a:srgbClr val="0099AB"/>
                </a:solidFill>
              </a:rPr>
              <a:t> </a:t>
            </a:r>
            <a:r>
              <a:rPr lang="it-IT" sz="1650" b="1" dirty="0">
                <a:solidFill>
                  <a:srgbClr val="0099AB"/>
                </a:solidFill>
              </a:rPr>
              <a:t>being </a:t>
            </a:r>
            <a:r>
              <a:rPr lang="en-GB" sz="1650" b="1" dirty="0">
                <a:solidFill>
                  <a:srgbClr val="0099AB"/>
                </a:solidFill>
              </a:rPr>
              <a:t>recorded! </a:t>
            </a:r>
            <a:endParaRPr lang="en-GB" sz="1650" dirty="0"/>
          </a:p>
          <a:p>
            <a:pPr algn="just"/>
            <a:r>
              <a:rPr lang="it-IT" sz="1650" dirty="0"/>
              <a:t> The webinar </a:t>
            </a:r>
            <a:r>
              <a:rPr lang="it-IT" sz="1650" b="1" dirty="0">
                <a:solidFill>
                  <a:srgbClr val="0099AB"/>
                </a:solidFill>
              </a:rPr>
              <a:t>is in English </a:t>
            </a:r>
            <a:r>
              <a:rPr lang="it-IT" sz="1650" dirty="0"/>
              <a:t>and questions should be submitted in English</a:t>
            </a:r>
            <a:endParaRPr lang="en-GB" sz="1650" dirty="0"/>
          </a:p>
          <a:p>
            <a:pPr algn="just"/>
            <a:r>
              <a:rPr lang="en-GB" sz="1650" dirty="0"/>
              <a:t> You are automatically connected to the audio broadcast. One-way audio (</a:t>
            </a:r>
            <a:r>
              <a:rPr lang="en-GB" sz="1650" u="sng" dirty="0"/>
              <a:t>listen only</a:t>
            </a:r>
            <a:r>
              <a:rPr lang="en-GB" sz="1650" dirty="0"/>
              <a:t> mode)</a:t>
            </a:r>
          </a:p>
          <a:p>
            <a:pPr algn="just">
              <a:buNone/>
            </a:pPr>
            <a:endParaRPr lang="it-IT" sz="16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5" y="3219822"/>
            <a:ext cx="3033265" cy="10261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517744"/>
            <a:ext cx="3780420" cy="228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25" y="2949792"/>
            <a:ext cx="1296144" cy="8932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7964" y="2949792"/>
            <a:ext cx="75608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b="1" u="sng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Q&amp;A box</a:t>
            </a:r>
            <a:r>
              <a:rPr lang="en-GB" sz="900" b="1" dirty="0">
                <a:solidFill>
                  <a:schemeClr val="accent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For any questions on the topic of the webinar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7634" y="4161676"/>
            <a:ext cx="11881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Video window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6346" y="2517744"/>
            <a:ext cx="1741503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5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Presentation</a:t>
            </a:r>
          </a:p>
          <a:p>
            <a:pPr algn="ctr"/>
            <a:r>
              <a:rPr lang="en-GB" sz="165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window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78" y="4237219"/>
            <a:ext cx="1728788" cy="37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92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A6619-2956-4D26-8092-799601C4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9019"/>
            <a:ext cx="9144000" cy="50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4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30BA-3C5F-4F16-B409-6490D0C3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Manual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C6273-B4FF-4FFA-AB18-0606206B3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3" b="26636"/>
          <a:stretch/>
        </p:blipFill>
        <p:spPr>
          <a:xfrm>
            <a:off x="347713" y="699563"/>
            <a:ext cx="8037093" cy="44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9A15-E604-492A-9764-F08292478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Check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10828-5951-4C31-BC7E-8BF7CF867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B8872-15C8-4BD1-8BDB-87638B01C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72"/>
          <a:stretch/>
        </p:blipFill>
        <p:spPr>
          <a:xfrm>
            <a:off x="356235" y="708630"/>
            <a:ext cx="8530590" cy="43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5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4395-439D-404F-BF7D-FE8509ED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Report with errors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AAE64-7B55-4CB1-9747-7EDAB507D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73" t="-17777" r="1" b="-4597"/>
          <a:stretch/>
        </p:blipFill>
        <p:spPr>
          <a:xfrm>
            <a:off x="200025" y="304800"/>
            <a:ext cx="8096250" cy="467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760C-EF84-4D96-B569-3E07913F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Check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3445-2606-4A4D-8F5E-A11ECB6311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21F5E-9CB1-4147-A668-80C117608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1"/>
          <a:stretch/>
        </p:blipFill>
        <p:spPr>
          <a:xfrm>
            <a:off x="309563" y="735998"/>
            <a:ext cx="8171497" cy="434082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ED4EA1A-989D-42B9-854F-5E589633E0DB}"/>
              </a:ext>
            </a:extLst>
          </p:cNvPr>
          <p:cNvSpPr/>
          <p:nvPr/>
        </p:nvSpPr>
        <p:spPr>
          <a:xfrm rot="2246293">
            <a:off x="1754084" y="1516848"/>
            <a:ext cx="395417" cy="621664"/>
          </a:xfrm>
          <a:prstGeom prst="downArrow">
            <a:avLst/>
          </a:prstGeom>
          <a:solidFill>
            <a:srgbClr val="DE7008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87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97C0-C312-41D5-9FCF-30D4D01D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MAIL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5BBB-C04F-40AC-BD09-3E4A3F1A7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260" y="845091"/>
            <a:ext cx="4663440" cy="3970318"/>
          </a:xfrm>
        </p:spPr>
        <p:txBody>
          <a:bodyPr>
            <a:normAutofit fontScale="40000" lnSpcReduction="20000"/>
          </a:bodyPr>
          <a:lstStyle/>
          <a:p>
            <a:pPr marL="182562" indent="0">
              <a:buNone/>
            </a:pPr>
            <a:r>
              <a:rPr lang="en-US" sz="2500" b="1" dirty="0">
                <a:solidFill>
                  <a:srgbClr val="000000"/>
                </a:solidFill>
              </a:rPr>
              <a:t>From:</a:t>
            </a:r>
            <a:r>
              <a:rPr lang="en-US" sz="2500" dirty="0">
                <a:solidFill>
                  <a:srgbClr val="000000"/>
                </a:solidFill>
              </a:rPr>
              <a:t> NoReply@efsa.europa.eu &lt;NoReply@efsa.europa.eu&gt; 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b="1" dirty="0">
                <a:solidFill>
                  <a:srgbClr val="000000"/>
                </a:solidFill>
              </a:rPr>
              <a:t>Sent:</a:t>
            </a:r>
            <a:r>
              <a:rPr lang="en-US" sz="2500" dirty="0">
                <a:solidFill>
                  <a:srgbClr val="000000"/>
                </a:solidFill>
              </a:rPr>
              <a:t> 17 December 2018 12:34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b="1" dirty="0">
                <a:solidFill>
                  <a:srgbClr val="000000"/>
                </a:solidFill>
              </a:rPr>
              <a:t>To:</a:t>
            </a:r>
            <a:r>
              <a:rPr lang="en-US" sz="2500" dirty="0">
                <a:solidFill>
                  <a:srgbClr val="000000"/>
                </a:solidFill>
              </a:rPr>
              <a:t> SURNAME name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b="1" dirty="0">
                <a:solidFill>
                  <a:srgbClr val="000000"/>
                </a:solidFill>
              </a:rPr>
              <a:t>Subject:</a:t>
            </a:r>
            <a:r>
              <a:rPr lang="en-US" sz="2500" dirty="0">
                <a:solidFill>
                  <a:srgbClr val="000000"/>
                </a:solidFill>
              </a:rPr>
              <a:t> Message 62181 - LV1703-20181217-121443 (status: DELIVERED)</a:t>
            </a:r>
            <a:endParaRPr lang="en-GB" sz="2500" dirty="0">
              <a:solidFill>
                <a:srgbClr val="000000"/>
              </a:solidFill>
            </a:endParaRPr>
          </a:p>
          <a:p>
            <a:pPr marL="182562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 </a:t>
            </a:r>
          </a:p>
          <a:p>
            <a:pPr marL="182562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Dear user, </a:t>
            </a:r>
            <a:br>
              <a:rPr lang="en-GB" sz="2500" dirty="0">
                <a:solidFill>
                  <a:srgbClr val="000000"/>
                </a:solidFill>
              </a:rPr>
            </a:b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2500" dirty="0">
                <a:solidFill>
                  <a:srgbClr val="000000"/>
                </a:solidFill>
              </a:rPr>
              <a:t>the following message was uploaded on 17-12-2018 12:14:45 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Message Id: 62181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Sender Message Id: LV1703-20181217-121443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Status: DELIVERED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Sender Organization: EFSA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Original filename: report-20181217-121442.xml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User: </a:t>
            </a:r>
            <a:r>
              <a:rPr lang="en-US" sz="2500" dirty="0">
                <a:solidFill>
                  <a:srgbClr val="000000"/>
                </a:solidFill>
              </a:rPr>
              <a:t>Name SURNAME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Last modified by: </a:t>
            </a:r>
            <a:r>
              <a:rPr lang="en-US" sz="2500" dirty="0">
                <a:solidFill>
                  <a:srgbClr val="000000"/>
                </a:solidFill>
              </a:rPr>
              <a:t>Name SURNAME</a:t>
            </a:r>
          </a:p>
          <a:p>
            <a:pPr marL="182562" indent="0">
              <a:buNone/>
            </a:pPr>
            <a:br>
              <a:rPr lang="en-GB" sz="2500" dirty="0">
                <a:solidFill>
                  <a:srgbClr val="000000"/>
                </a:solidFill>
              </a:rPr>
            </a:b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2500" dirty="0">
                <a:solidFill>
                  <a:srgbClr val="000000"/>
                </a:solidFill>
              </a:rPr>
              <a:t>The message contains the following payloads: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</a:rPr>
              <a:t>Operation: INSERT - Status: OK - Dataset: 23353 – </a:t>
            </a:r>
          </a:p>
          <a:p>
            <a:pPr marL="182562" lvl="0" indent="0">
              <a:buNone/>
            </a:pPr>
            <a:r>
              <a:rPr lang="en-GB" sz="2500" dirty="0">
                <a:solidFill>
                  <a:srgbClr val="000000"/>
                </a:solidFill>
                <a:highlight>
                  <a:srgbClr val="FFFF00"/>
                </a:highlight>
              </a:rPr>
              <a:t>Dataset status: VALID </a:t>
            </a:r>
            <a:r>
              <a:rPr lang="en-GB" sz="2500" dirty="0">
                <a:solidFill>
                  <a:srgbClr val="000000"/>
                </a:solidFill>
              </a:rPr>
              <a:t>- Data collection: TSE.TEST - Fact table: SSD2_CENTRAL_2017</a:t>
            </a:r>
          </a:p>
          <a:p>
            <a:pPr marL="182562" indent="0">
              <a:buNone/>
            </a:pPr>
            <a:br>
              <a:rPr lang="en-GB" sz="2500" dirty="0">
                <a:solidFill>
                  <a:srgbClr val="000000"/>
                </a:solidFill>
              </a:rPr>
            </a:b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2500" dirty="0">
                <a:solidFill>
                  <a:srgbClr val="000000"/>
                </a:solidFill>
              </a:rPr>
              <a:t>See attached acknowledge message for details.</a:t>
            </a:r>
            <a:br>
              <a:rPr lang="en-GB" sz="2500" dirty="0">
                <a:solidFill>
                  <a:srgbClr val="000000"/>
                </a:solidFill>
              </a:rPr>
            </a:br>
            <a:br>
              <a:rPr lang="en-GB" sz="2500" dirty="0">
                <a:solidFill>
                  <a:srgbClr val="000000"/>
                </a:solidFill>
              </a:rPr>
            </a:br>
            <a:r>
              <a:rPr lang="en-GB" sz="2500" dirty="0">
                <a:solidFill>
                  <a:srgbClr val="000000"/>
                </a:solidFill>
              </a:rPr>
              <a:t>Best Regards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66D48-E5E3-41EC-8859-D2382D2FCA1B}"/>
              </a:ext>
            </a:extLst>
          </p:cNvPr>
          <p:cNvSpPr/>
          <p:nvPr/>
        </p:nvSpPr>
        <p:spPr>
          <a:xfrm>
            <a:off x="295275" y="845091"/>
            <a:ext cx="42767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From: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NoReply@efsa.europa.eu &lt;NoReply@efsa.europa.eu&gt; </a:t>
            </a:r>
            <a:b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Sent: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17 December 2018 12:33</a:t>
            </a:r>
            <a:b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To: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SURNAME name</a:t>
            </a:r>
            <a:b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1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Subject:</a:t>
            </a:r>
            <a:r>
              <a:rPr lang="en-US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Dataset 23353 - LV1703.00 status changed to VALID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Dear user, </a:t>
            </a:r>
            <a:b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following dataset changed its status on 17-12-2018 12:33:04: 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Data Collection: TSE.TEST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Fact table: SSD2_CENTRAL_2017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Dataset Id: 23353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Sender dataset Id: LV1703.00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Status: VALID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Organization: EFSA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Data Provider: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Name SURNAME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Last modified by: 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Name SURNAME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Last message Id: 62181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Last filename: report-20181217-121442.xml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b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Best Regards</a:t>
            </a:r>
            <a:endParaRPr lang="en-GB" sz="10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82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D6CC9-5703-4828-BECF-1B84A324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Submit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7E7D7-D143-4BC3-AA6D-2C19184D9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57"/>
          <a:stretch/>
        </p:blipFill>
        <p:spPr>
          <a:xfrm>
            <a:off x="309563" y="732376"/>
            <a:ext cx="8229600" cy="1315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74C63-12E7-4C65-98FE-1B3BFAF5F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37"/>
          <a:stretch/>
        </p:blipFill>
        <p:spPr>
          <a:xfrm>
            <a:off x="309563" y="2047830"/>
            <a:ext cx="8229600" cy="2681857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B2B3309-74BD-4B57-9285-5401D7EEEB91}"/>
              </a:ext>
            </a:extLst>
          </p:cNvPr>
          <p:cNvSpPr/>
          <p:nvPr/>
        </p:nvSpPr>
        <p:spPr>
          <a:xfrm rot="6470699">
            <a:off x="1579669" y="1550770"/>
            <a:ext cx="395417" cy="698222"/>
          </a:xfrm>
          <a:prstGeom prst="downArrow">
            <a:avLst/>
          </a:prstGeom>
          <a:solidFill>
            <a:srgbClr val="DE7008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92066"/>
      </p:ext>
    </p:extLst>
  </p:cSld>
  <p:clrMapOvr>
    <a:masterClrMapping/>
  </p:clrMapOvr>
</p:sld>
</file>

<file path=ppt/theme/theme1.xml><?xml version="1.0" encoding="utf-8"?>
<a:theme xmlns:a="http://schemas.openxmlformats.org/drawingml/2006/main" name="New EFSA ppt template  16.9">
  <a:themeElements>
    <a:clrScheme name="EFSA">
      <a:dk1>
        <a:srgbClr val="0099AB"/>
      </a:dk1>
      <a:lt1>
        <a:srgbClr val="FFFFFF"/>
      </a:lt1>
      <a:dk2>
        <a:srgbClr val="DE7008"/>
      </a:dk2>
      <a:lt2>
        <a:srgbClr val="FFFFFF"/>
      </a:lt2>
      <a:accent1>
        <a:srgbClr val="0099AB"/>
      </a:accent1>
      <a:accent2>
        <a:srgbClr val="DE7008"/>
      </a:accent2>
      <a:accent3>
        <a:srgbClr val="F7E017"/>
      </a:accent3>
      <a:accent4>
        <a:srgbClr val="9C1A87"/>
      </a:accent4>
      <a:accent5>
        <a:srgbClr val="0A94D6"/>
      </a:accent5>
      <a:accent6>
        <a:srgbClr val="878785"/>
      </a:accent6>
      <a:hlink>
        <a:srgbClr val="171796"/>
      </a:hlink>
      <a:folHlink>
        <a:srgbClr val="DE700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EFSA ppt template  16.9</Template>
  <TotalTime>826</TotalTime>
  <Words>225</Words>
  <Application>Microsoft Office PowerPoint</Application>
  <PresentationFormat>On-screen Show (16:9)</PresentationFormat>
  <Paragraphs>65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Symbol</vt:lpstr>
      <vt:lpstr>Verdana</vt:lpstr>
      <vt:lpstr>Wingdings</vt:lpstr>
      <vt:lpstr>New EFSA ppt template  16.9</vt:lpstr>
      <vt:lpstr>EFSA CHANNEL on Youtube</vt:lpstr>
      <vt:lpstr>PowerPoint Presentation</vt:lpstr>
      <vt:lpstr>PowerPoint Presentation</vt:lpstr>
      <vt:lpstr>Manual</vt:lpstr>
      <vt:lpstr>Check </vt:lpstr>
      <vt:lpstr>Report with errors</vt:lpstr>
      <vt:lpstr>Check</vt:lpstr>
      <vt:lpstr>MAIL </vt:lpstr>
      <vt:lpstr>Submit</vt:lpstr>
      <vt:lpstr>Submit</vt:lpstr>
      <vt:lpstr>Microstrategy</vt:lpstr>
      <vt:lpstr>Accepted DWH</vt:lpstr>
      <vt:lpstr>Support</vt:lpstr>
      <vt:lpstr>PowerPoint Presentation</vt:lpstr>
      <vt:lpstr>PowerPoint Presentation</vt:lpstr>
    </vt:vector>
  </TitlesOfParts>
  <Company>EFSA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IULIETTO Maria Francesca</dc:creator>
  <cp:lastModifiedBy>MONGUIDI Mario</cp:lastModifiedBy>
  <cp:revision>53</cp:revision>
  <dcterms:created xsi:type="dcterms:W3CDTF">2018-12-17T15:06:19Z</dcterms:created>
  <dcterms:modified xsi:type="dcterms:W3CDTF">2019-01-21T07:59:14Z</dcterms:modified>
</cp:coreProperties>
</file>